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trictFirstAndLastChars="0" saveSubsetFonts="1">
  <p:sldMasterIdLst>
    <p:sldMasterId id="2147483649" r:id="rId1"/>
    <p:sldMasterId id="2147484090" r:id="rId2"/>
  </p:sldMasterIdLst>
  <p:notesMasterIdLst>
    <p:notesMasterId r:id="rId9"/>
  </p:notesMasterIdLst>
  <p:handoutMasterIdLst>
    <p:handoutMasterId r:id="rId10"/>
  </p:handoutMasterIdLst>
  <p:sldIdLst>
    <p:sldId id="273" r:id="rId3"/>
    <p:sldId id="282" r:id="rId4"/>
    <p:sldId id="284" r:id="rId5"/>
    <p:sldId id="285" r:id="rId6"/>
    <p:sldId id="286" r:id="rId7"/>
    <p:sldId id="287" r:id="rId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5pPr>
    <a:lvl6pPr marL="22860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6pPr>
    <a:lvl7pPr marL="27432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7pPr>
    <a:lvl8pPr marL="32004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8pPr>
    <a:lvl9pPr marL="3657600" algn="l" defTabSz="914400" rtl="0" eaLnBrk="1" latinLnBrk="0" hangingPunct="1">
      <a:defRPr sz="1400" kern="1200">
        <a:solidFill>
          <a:srgbClr val="004F8F"/>
        </a:solidFill>
        <a:latin typeface="Georgia" panose="02040502050405020303" pitchFamily="18" charset="0"/>
        <a:ea typeface="Georgia" panose="02040502050405020303" pitchFamily="18" charset="0"/>
        <a:cs typeface="Georgia" panose="02040502050405020303" pitchFamily="18" charset="0"/>
        <a:sym typeface="Georgia" panose="02040502050405020303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" initials="C" lastIdx="0" clrIdx="0">
    <p:extLst>
      <p:ext uri="{19B8F6BF-5375-455C-9EA6-DF929625EA0E}">
        <p15:presenceInfo xmlns:p15="http://schemas.microsoft.com/office/powerpoint/2012/main" userId="d9ab59beeba662d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5C8"/>
    <a:srgbClr val="00618F"/>
    <a:srgbClr val="004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 autoAdjust="0"/>
    <p:restoredTop sz="96630" autoAdjust="0"/>
  </p:normalViewPr>
  <p:slideViewPr>
    <p:cSldViewPr>
      <p:cViewPr varScale="1">
        <p:scale>
          <a:sx n="107" d="100"/>
          <a:sy n="107" d="100"/>
        </p:scale>
        <p:origin x="10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>
              <a:defRPr sz="1200"/>
            </a:lvl1pPr>
          </a:lstStyle>
          <a:p>
            <a:pPr>
              <a:defRPr/>
            </a:pPr>
            <a:fld id="{351AF12C-EC4E-47E0-A570-F51532330E5A}" type="datetimeFigureOut">
              <a:rPr lang="de-DE"/>
              <a:pPr>
                <a:defRPr/>
              </a:pPr>
              <a:t>24.10.2023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pPr>
              <a:defRPr/>
            </a:pPr>
            <a:r>
              <a:rPr lang="de-DE"/>
              <a:t>hblhgvfkgcgkh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>
              <a:defRPr sz="1200"/>
            </a:lvl1pPr>
          </a:lstStyle>
          <a:p>
            <a:pPr>
              <a:defRPr/>
            </a:pPr>
            <a:fld id="{FFBC01B7-C672-49D8-BA54-734A434E3F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4151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de-DE" altLang="de-DE" noProof="0">
                <a:sym typeface="Avenir Roman" charset="0"/>
              </a:rPr>
              <a:t>Second level</a:t>
            </a:r>
          </a:p>
          <a:p>
            <a:pPr lvl="2"/>
            <a:r>
              <a:rPr lang="de-DE" altLang="de-DE" noProof="0">
                <a:sym typeface="Avenir Roman" charset="0"/>
              </a:rPr>
              <a:t>Third level</a:t>
            </a:r>
          </a:p>
          <a:p>
            <a:pPr lvl="3"/>
            <a:r>
              <a:rPr lang="de-DE" altLang="de-DE" noProof="0">
                <a:sym typeface="Avenir Roman" charset="0"/>
              </a:rPr>
              <a:t>Fourth level</a:t>
            </a:r>
          </a:p>
          <a:p>
            <a:pPr lvl="4"/>
            <a:r>
              <a:rPr lang="de-DE" altLang="de-DE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1407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indent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indent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indent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indent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30000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29999" y="4725144"/>
            <a:ext cx="828000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30000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88194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8119814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94089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079999"/>
            <a:ext cx="4032250" cy="504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74194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16016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66725" indent="-285750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731838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1000125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74763" indent="-28575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99657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630000" y="1611432"/>
            <a:ext cx="8280920" cy="2897687"/>
          </a:xfrm>
          <a:prstGeom prst="rect">
            <a:avLst/>
          </a:prstGeom>
        </p:spPr>
        <p:txBody>
          <a:bodyPr anchor="t" anchorCtr="0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29999" y="4725144"/>
            <a:ext cx="8280000" cy="17281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  <a:p>
            <a:r>
              <a:rPr lang="de-DE" dirty="0"/>
              <a:t>Kurs</a:t>
            </a:r>
          </a:p>
          <a:p>
            <a:r>
              <a:rPr lang="de-DE" dirty="0"/>
              <a:t>Semester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30000" y="404665"/>
            <a:ext cx="8280920" cy="1206768"/>
          </a:xfrm>
          <a:prstGeom prst="rect">
            <a:avLst/>
          </a:prstGeom>
        </p:spPr>
        <p:txBody>
          <a:bodyPr anchor="b" anchorCtr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174286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8119814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2512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716463" y="1079999"/>
            <a:ext cx="4032250" cy="504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280477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37442" y="116632"/>
            <a:ext cx="6598854" cy="792088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716016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66725" indent="-285750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731838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1000125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74763" indent="-285750">
              <a:buClrTx/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/>
          </p:nvPr>
        </p:nvSpPr>
        <p:spPr>
          <a:xfrm>
            <a:off x="628650" y="1080000"/>
            <a:ext cx="3727326" cy="50400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 Narrow" panose="020B0606020202030204" pitchFamily="34" charset="0"/>
              </a:defRPr>
            </a:lvl1pPr>
            <a:lvl2pPr marL="417513" indent="-236538">
              <a:buClrTx/>
              <a:buSzPct val="100000"/>
              <a:buFont typeface="Arial" panose="020B0604020202020204" pitchFamily="34" charset="0"/>
              <a:buChar char="•"/>
              <a:defRPr lang="de-DE" sz="1800" kern="1200" dirty="0" smtClean="0">
                <a:solidFill>
                  <a:srgbClr val="000000"/>
                </a:solidFill>
                <a:latin typeface="Arial Narrow" panose="020B0606020202030204" pitchFamily="34" charset="0"/>
                <a:ea typeface="+mn-ea"/>
                <a:cs typeface="+mn-cs"/>
                <a:sym typeface="Arial" panose="020B0604020202020204" pitchFamily="34" charset="0"/>
              </a:defRPr>
            </a:lvl2pPr>
            <a:lvl3pPr marL="687388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3pPr>
            <a:lvl4pPr marL="955675" indent="-241300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4pPr>
            <a:lvl5pPr marL="1227138" indent="-238125">
              <a:buFont typeface="Arial" panose="020B0604020202020204" pitchFamily="34" charset="0"/>
              <a:buChar char="•"/>
              <a:defRPr sz="18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877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49097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6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solidFill>
                  <a:schemeClr val="tx1"/>
                </a:solidFill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52400" y="6654800"/>
            <a:ext cx="59150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000" smtClean="0">
                <a:solidFill>
                  <a:schemeClr val="tx1"/>
                </a:solidFill>
                <a:latin typeface="+mj-lt"/>
              </a:rPr>
              <a:pPr eaLnBrk="1">
                <a:defRPr/>
              </a:pPr>
              <a:t>24. Oktober 2023</a:t>
            </a:fld>
            <a:endParaRPr lang="de-DE" alt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8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-236538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687388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955675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227138" indent="-238125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ldNum" sz="quarter" idx="4"/>
          </p:nvPr>
        </p:nvSpPr>
        <p:spPr bwMode="auto">
          <a:xfrm>
            <a:off x="8640000" y="6660000"/>
            <a:ext cx="3456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000">
                <a:solidFill>
                  <a:schemeClr val="tx1"/>
                </a:solidFill>
                <a:latin typeface="+mj-lt"/>
                <a:cs typeface="+mn-cs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152400" y="6654800"/>
            <a:ext cx="59150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1pPr>
            <a:lvl2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2pPr>
            <a:lvl3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3pPr>
            <a:lvl4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4pPr>
            <a:lvl5pPr defTabSz="457200"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5pPr>
            <a:lvl6pPr marL="4572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6pPr>
            <a:lvl7pPr marL="9144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7pPr>
            <a:lvl8pPr marL="13716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8pPr>
            <a:lvl9pPr marL="1828800" indent="1828800" defTabSz="45720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4F8F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defRPr>
            </a:lvl9pPr>
          </a:lstStyle>
          <a:p>
            <a:pPr eaLnBrk="1">
              <a:defRPr/>
            </a:pPr>
            <a:fld id="{B1653117-B3F9-4AC9-9C1A-504184EEB33D}" type="datetime4">
              <a:rPr lang="de-DE" altLang="de-DE" sz="1000" smtClean="0">
                <a:solidFill>
                  <a:schemeClr val="tx1"/>
                </a:solidFill>
                <a:latin typeface="+mj-lt"/>
              </a:rPr>
              <a:pPr eaLnBrk="1">
                <a:defRPr/>
              </a:pPr>
              <a:t>24. Oktober 2023</a:t>
            </a:fld>
            <a:endParaRPr lang="de-DE" altLang="de-DE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16013" y="6654799"/>
            <a:ext cx="7056437" cy="168275"/>
          </a:xfrm>
          <a:prstGeom prst="rect">
            <a:avLst/>
          </a:prstGeom>
        </p:spPr>
        <p:txBody>
          <a:bodyPr tIns="0"/>
          <a:lstStyle>
            <a:lvl1pPr algn="l">
              <a:defRPr sz="10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de-DE"/>
              <a:t>Titel der Veranstaltung</a:t>
            </a:r>
          </a:p>
        </p:txBody>
      </p:sp>
    </p:spTree>
    <p:extLst>
      <p:ext uri="{BB962C8B-B14F-4D97-AF65-F5344CB8AC3E}">
        <p14:creationId xmlns:p14="http://schemas.microsoft.com/office/powerpoint/2010/main" val="42088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004F8F"/>
          </a:solidFill>
          <a:latin typeface="+mj-lt"/>
          <a:ea typeface="+mj-ea"/>
          <a:cs typeface="+mj-cs"/>
          <a:sym typeface="Arial Narrow" panose="020B0606020202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>
          <a:solidFill>
            <a:srgbClr val="004F8F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  <a:sym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17513" indent="-236538" algn="l" rtl="0" eaLnBrk="0" fontAlgn="base" hangingPunct="0">
        <a:spcBef>
          <a:spcPts val="300"/>
        </a:spcBef>
        <a:spcAft>
          <a:spcPct val="0"/>
        </a:spcAft>
        <a:buSzPct val="10000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687388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955675" indent="-241300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227138" indent="-238125" algn="l" rtl="0" eaLnBrk="0" fontAlgn="base" hangingPunct="0">
        <a:spcBef>
          <a:spcPts val="300"/>
        </a:spcBef>
        <a:spcAft>
          <a:spcPct val="0"/>
        </a:spcAft>
        <a:buSzPct val="10000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frankfurt.de/70126311/ContentPage_701263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frankfurt.de/70126311/ContentPage_7012631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.kueppers@em.uni-frankfurt.de" TargetMode="External"/><Relationship Id="rId2" Type="http://schemas.openxmlformats.org/officeDocument/2006/relationships/hyperlink" Target="mailto:veneziano-osterrath@em.uni-frankfurt.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Interested in Becoming a</a:t>
            </a:r>
            <a:br>
              <a:rPr lang="en-US" sz="5400" dirty="0"/>
            </a:br>
            <a:r>
              <a:rPr lang="en-US" sz="5400" dirty="0"/>
              <a:t>Language Assistant in England?</a:t>
            </a:r>
            <a:br>
              <a:rPr lang="en-US" sz="5400" dirty="0"/>
            </a:br>
            <a:r>
              <a:rPr lang="en-US" sz="5400" dirty="0"/>
              <a:t>Apply for the TA Programme!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0000" y="5301208"/>
            <a:ext cx="8280000" cy="936104"/>
          </a:xfrm>
        </p:spPr>
        <p:txBody>
          <a:bodyPr/>
          <a:lstStyle/>
          <a:p>
            <a:r>
              <a:rPr lang="de-DE" dirty="0"/>
              <a:t>Goethe-University Frankfurt</a:t>
            </a:r>
          </a:p>
          <a:p>
            <a:r>
              <a:rPr lang="en-US" dirty="0"/>
              <a:t>Department of English and American Studies (IEAS)</a:t>
            </a:r>
          </a:p>
          <a:p>
            <a:r>
              <a:rPr lang="en-US" dirty="0"/>
              <a:t>TEFL Theory and Methodology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Seminar Slides</a:t>
            </a:r>
          </a:p>
        </p:txBody>
      </p:sp>
    </p:spTree>
    <p:extLst>
      <p:ext uri="{BB962C8B-B14F-4D97-AF65-F5344CB8AC3E}">
        <p14:creationId xmlns:p14="http://schemas.microsoft.com/office/powerpoint/2010/main" val="761018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7442" y="116632"/>
            <a:ext cx="6670862" cy="792088"/>
          </a:xfrm>
        </p:spPr>
        <p:txBody>
          <a:bodyPr/>
          <a:lstStyle/>
          <a:p>
            <a:r>
              <a:rPr lang="en-US" sz="2400" dirty="0"/>
              <a:t>The Teaching Assistant Programme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28650" y="1340768"/>
            <a:ext cx="8263830" cy="4779232"/>
          </a:xfrm>
        </p:spPr>
        <p:txBody>
          <a:bodyPr/>
          <a:lstStyle/>
          <a:p>
            <a:pPr marL="0" indent="0"/>
            <a:r>
              <a:rPr lang="en-GB" sz="2000" dirty="0"/>
              <a:t>For many years, the IEAS has had a successful cooperation with several public schools in various parts of England. </a:t>
            </a:r>
            <a:r>
              <a:rPr lang="en-US" sz="2000" b="1" dirty="0"/>
              <a:t>For the next academic year </a:t>
            </a:r>
            <a:r>
              <a:rPr lang="de-DE" sz="2000" b="1" dirty="0"/>
              <a:t>2024/25, w</a:t>
            </a:r>
            <a:r>
              <a:rPr lang="en-GB" sz="2000" b="1" dirty="0"/>
              <a:t>e are looking for 6 TEFL students to</a:t>
            </a:r>
            <a:r>
              <a:rPr lang="en-GB" sz="1400" b="1" dirty="0"/>
              <a:t> </a:t>
            </a:r>
            <a:r>
              <a:rPr lang="en-GB" sz="2000" b="1" dirty="0"/>
              <a:t>become teaching assistants at these partner schools:</a:t>
            </a:r>
          </a:p>
          <a:p>
            <a:pPr marL="0" indent="0"/>
            <a:endParaRPr lang="de-DE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Badminton School, Bristol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Christ’s Hospital, Horsham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Eton College, Windsor </a:t>
            </a:r>
            <a:r>
              <a:rPr lang="en-US" sz="1400" dirty="0"/>
              <a:t>( Requires a student for 2 years)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Giggleswick School, North Yorkshire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Rugby School, Rugby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St. Paul’s School, London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1" dirty="0"/>
              <a:t>Please note that due to Brexit a visa 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1" dirty="0"/>
              <a:t>required, </a:t>
            </a:r>
            <a:r>
              <a:rPr lang="en-US" sz="1200" b="1" i="1" dirty="0" err="1"/>
              <a:t>Giggleswick</a:t>
            </a:r>
            <a:r>
              <a:rPr lang="en-US" sz="1200" b="1" i="1" dirty="0"/>
              <a:t> school  and Eton College will organize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1" dirty="0"/>
              <a:t>this directly, for the other schools an extra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1" dirty="0"/>
              <a:t>application via the PAD after our interview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1" dirty="0"/>
              <a:t>is required. Information about this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i="1" dirty="0"/>
              <a:t>will be given to successful candidates.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0" indent="0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BEB3F-08D9-49EF-B61F-64B0AC4A9AB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18F"/>
                </a:solidFill>
                <a:effectLst/>
                <a:uLnTx/>
                <a:uFillTx/>
                <a:latin typeface="Arial Narrow"/>
                <a:cs typeface="Arial"/>
                <a:sym typeface="Arial" panose="020B060402020202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618F"/>
              </a:solidFill>
              <a:effectLst/>
              <a:uLnTx/>
              <a:uFillTx/>
              <a:latin typeface="Arial Narrow"/>
              <a:cs typeface="Arial"/>
              <a:sym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EABD58C-6AC5-40D1-93C8-9F787FCF05E9}"/>
              </a:ext>
            </a:extLst>
          </p:cNvPr>
          <p:cNvSpPr/>
          <p:nvPr/>
        </p:nvSpPr>
        <p:spPr bwMode="auto">
          <a:xfrm>
            <a:off x="5652120" y="3429000"/>
            <a:ext cx="2987880" cy="132343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/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4F8F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You can find more information on the schools and your work there on our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4F8F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  <a:hlinkClick r:id="rId2"/>
              </a:rPr>
              <a:t>website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4F8F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 panose="02040502050405020303" pitchFamily="18" charset="0"/>
              </a:rPr>
              <a:t>!</a:t>
            </a:r>
            <a:endParaRPr lang="en-GB" dirty="0"/>
          </a:p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4AE02F7D-3F6F-45D3-8E81-11231BE5CEE9}"/>
              </a:ext>
            </a:extLst>
          </p:cNvPr>
          <p:cNvSpPr/>
          <p:nvPr/>
        </p:nvSpPr>
        <p:spPr bwMode="auto">
          <a:xfrm>
            <a:off x="5292080" y="2582333"/>
            <a:ext cx="360040" cy="3294939"/>
          </a:xfrm>
          <a:prstGeom prst="rightBrace">
            <a:avLst/>
          </a:prstGeom>
          <a:solidFill>
            <a:srgbClr val="FFFFFF"/>
          </a:solidFill>
          <a:ln w="25400" cap="flat" cmpd="sng" algn="ctr">
            <a:solidFill>
              <a:srgbClr val="004F8F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rgbClr val="004F8F"/>
              </a:solidFill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  <a:sym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0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2F4E08-BBF5-4F6C-912E-72AA8EEF2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9" name="Titel 7">
            <a:extLst>
              <a:ext uri="{FF2B5EF4-FFF2-40B4-BE49-F238E27FC236}">
                <a16:creationId xmlns:a16="http://schemas.microsoft.com/office/drawing/2014/main" id="{32341513-68BF-4FD6-A25B-9A19B290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42" y="116632"/>
            <a:ext cx="6670862" cy="792088"/>
          </a:xfrm>
        </p:spPr>
        <p:txBody>
          <a:bodyPr/>
          <a:lstStyle/>
          <a:p>
            <a:r>
              <a:rPr lang="en-US" sz="2400" dirty="0"/>
              <a:t>First Impressions</a:t>
            </a:r>
          </a:p>
        </p:txBody>
      </p:sp>
      <p:pic>
        <p:nvPicPr>
          <p:cNvPr id="10" name="Grafik 9" descr="http://i.dailymail.co.uk/i/pix/2016/01/30/21/30BC06AA00000578-0-image-a-15_1454187705205.jpg">
            <a:extLst>
              <a:ext uri="{FF2B5EF4-FFF2-40B4-BE49-F238E27FC236}">
                <a16:creationId xmlns:a16="http://schemas.microsoft.com/office/drawing/2014/main" id="{8354F95E-42DA-45D1-849F-F65D1BAC8B8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" b="5778"/>
          <a:stretch/>
        </p:blipFill>
        <p:spPr bwMode="auto">
          <a:xfrm>
            <a:off x="179512" y="3933056"/>
            <a:ext cx="4248472" cy="257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 descr="https://lh4.googleusercontent.com/EQmGdLc39K6yoPoa6hVYmCqbmuRVpmn90zKksZjffcx-wyU8MEUGaya_TfxVJnl_oPLFfwxRsuXoDL4RgaB7kl4jRyZdoNiIW3XZ8QEp0hHcKnmJYB2Jb8Hya9tQFQnYCIVgDNyJ">
            <a:extLst>
              <a:ext uri="{FF2B5EF4-FFF2-40B4-BE49-F238E27FC236}">
                <a16:creationId xmlns:a16="http://schemas.microsoft.com/office/drawing/2014/main" id="{51586782-3A30-4665-9FAB-C183B15E07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1624"/>
            <a:ext cx="3502633" cy="1944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43452B-6920-4C5D-BDEE-86B950E4B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4288646"/>
            <a:ext cx="3934681" cy="221709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7F029B-D18A-4A8A-9817-94737842C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63" y="1169144"/>
            <a:ext cx="3523178" cy="225985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9DE1B53-73C1-431E-8BA6-D752BF774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1844824"/>
            <a:ext cx="4149668" cy="24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2F4E08-BBF5-4F6C-912E-72AA8EEF2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42BEB3F-08D9-49EF-B61F-64B0AC4A9AB9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52F2913-C926-46B2-833A-9B226E4ED9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8016473" cy="5287818"/>
          </a:xfrm>
          <a:prstGeom prst="rect">
            <a:avLst/>
          </a:prstGeom>
        </p:spPr>
      </p:pic>
      <p:sp>
        <p:nvSpPr>
          <p:cNvPr id="9" name="Titel 7">
            <a:extLst>
              <a:ext uri="{FF2B5EF4-FFF2-40B4-BE49-F238E27FC236}">
                <a16:creationId xmlns:a16="http://schemas.microsoft.com/office/drawing/2014/main" id="{32341513-68BF-4FD6-A25B-9A19B290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42" y="116632"/>
            <a:ext cx="6670862" cy="792088"/>
          </a:xfrm>
        </p:spPr>
        <p:txBody>
          <a:bodyPr/>
          <a:lstStyle/>
          <a:p>
            <a:r>
              <a:rPr lang="en-US" sz="2400" dirty="0"/>
              <a:t>First Impressions</a:t>
            </a:r>
          </a:p>
        </p:txBody>
      </p:sp>
    </p:spTree>
    <p:extLst>
      <p:ext uri="{BB962C8B-B14F-4D97-AF65-F5344CB8AC3E}">
        <p14:creationId xmlns:p14="http://schemas.microsoft.com/office/powerpoint/2010/main" val="190647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7442" y="116632"/>
            <a:ext cx="6670862" cy="792088"/>
          </a:xfrm>
        </p:spPr>
        <p:txBody>
          <a:bodyPr/>
          <a:lstStyle/>
          <a:p>
            <a:r>
              <a:rPr lang="en-US" sz="2400" dirty="0"/>
              <a:t>The TA Programme – Application &amp; Important Dates 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28649" y="1340768"/>
            <a:ext cx="8357227" cy="4779232"/>
          </a:xfrm>
        </p:spPr>
        <p:txBody>
          <a:bodyPr/>
          <a:lstStyle/>
          <a:p>
            <a:pPr marL="0" indent="0"/>
            <a:r>
              <a:rPr lang="en-GB" sz="2000" dirty="0"/>
              <a:t>Applications can be handed in once a year until the beginning of winter semester for the next academic year. </a:t>
            </a:r>
            <a:r>
              <a:rPr lang="en-GB" sz="2000" b="1" dirty="0"/>
              <a:t>Next application deadline: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accent1"/>
                </a:solidFill>
              </a:rPr>
              <a:t>November 20</a:t>
            </a:r>
            <a:r>
              <a:rPr lang="en-GB" sz="2000" b="1" baseline="30000" dirty="0">
                <a:solidFill>
                  <a:schemeClr val="accent1"/>
                </a:solidFill>
              </a:rPr>
              <a:t>th</a:t>
            </a:r>
            <a:r>
              <a:rPr lang="en-GB" sz="2000" b="1" dirty="0">
                <a:solidFill>
                  <a:schemeClr val="accent1"/>
                </a:solidFill>
              </a:rPr>
              <a:t> 2023</a:t>
            </a:r>
          </a:p>
          <a:p>
            <a:pPr marL="0" indent="0"/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Your application has to be in English (since it will be sent to the schools as well) </a:t>
            </a:r>
            <a:br>
              <a:rPr lang="en-GB" sz="2000" dirty="0"/>
            </a:br>
            <a:r>
              <a:rPr lang="en-GB" sz="2000" dirty="0"/>
              <a:t>and has to include the following parts: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Letter of Motivation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Transcript of attended courses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English Teacher (E-)Portfolio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Two academic references (at least one by a university lecturer) </a:t>
            </a:r>
          </a:p>
          <a:p>
            <a:pPr marL="0" indent="0"/>
            <a:endParaRPr lang="de-DE" sz="2000" dirty="0"/>
          </a:p>
          <a:p>
            <a:pPr marL="0" indent="0"/>
            <a:r>
              <a:rPr lang="de-DE" sz="2000" dirty="0"/>
              <a:t>You</a:t>
            </a:r>
            <a:r>
              <a:rPr lang="en-GB" sz="2000" dirty="0"/>
              <a:t> can find more information on the TA poster &amp; flyer, which are available online, too: </a:t>
            </a:r>
            <a:br>
              <a:rPr lang="en-GB" sz="2000" dirty="0"/>
            </a:br>
            <a:r>
              <a:rPr lang="en-GB" sz="2000" dirty="0">
                <a:hlinkClick r:id="rId2"/>
              </a:rPr>
              <a:t>https://www.uni-frankfurt.de/70126311/ContentPage_70126311</a:t>
            </a:r>
            <a:r>
              <a:rPr lang="en-GB" sz="2000" dirty="0"/>
              <a:t> </a:t>
            </a:r>
            <a:endParaRPr lang="en-GB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BEB3F-08D9-49EF-B61F-64B0AC4A9AB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18F"/>
                </a:solidFill>
                <a:effectLst/>
                <a:uLnTx/>
                <a:uFillTx/>
                <a:latin typeface="Arial Narrow"/>
                <a:cs typeface="Arial"/>
                <a:sym typeface="Arial" panose="020B060402020202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618F"/>
              </a:solidFill>
              <a:effectLst/>
              <a:uLnTx/>
              <a:uFillTx/>
              <a:latin typeface="Arial Narrow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5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637442" y="116632"/>
            <a:ext cx="6670862" cy="792088"/>
          </a:xfrm>
        </p:spPr>
        <p:txBody>
          <a:bodyPr/>
          <a:lstStyle/>
          <a:p>
            <a:r>
              <a:rPr lang="en-US" sz="2400" dirty="0"/>
              <a:t>The TA Programme – Questions &amp; Support 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28649" y="1340768"/>
            <a:ext cx="8263831" cy="5184576"/>
          </a:xfrm>
        </p:spPr>
        <p:txBody>
          <a:bodyPr/>
          <a:lstStyle/>
          <a:p>
            <a:pPr marL="0" indent="0"/>
            <a:r>
              <a:rPr lang="en-GB" sz="2000" dirty="0"/>
              <a:t>There will be an organisational meeting to provide an overview on the programme, expectations and the application process – and to answer any of your questions! </a:t>
            </a:r>
            <a:br>
              <a:rPr lang="en-GB" sz="2000" dirty="0"/>
            </a:br>
            <a:r>
              <a:rPr lang="en-GB" sz="2000" b="1" dirty="0"/>
              <a:t>Zoom-Meeting: </a:t>
            </a:r>
            <a:r>
              <a:rPr lang="en-GB" sz="2000" b="1" dirty="0">
                <a:solidFill>
                  <a:schemeClr val="accent1"/>
                </a:solidFill>
              </a:rPr>
              <a:t>Monday </a:t>
            </a:r>
            <a:r>
              <a:rPr lang="en-GB" sz="2000" b="1" dirty="0" smtClean="0">
                <a:solidFill>
                  <a:schemeClr val="accent1"/>
                </a:solidFill>
              </a:rPr>
              <a:t>30</a:t>
            </a:r>
            <a:r>
              <a:rPr lang="en-GB" sz="2000" b="1" baseline="30000" dirty="0" smtClean="0">
                <a:solidFill>
                  <a:schemeClr val="accent1"/>
                </a:solidFill>
              </a:rPr>
              <a:t>th</a:t>
            </a:r>
            <a:r>
              <a:rPr lang="en-GB" sz="2000" b="1" dirty="0" smtClean="0">
                <a:solidFill>
                  <a:schemeClr val="accent1"/>
                </a:solidFill>
              </a:rPr>
              <a:t> October </a:t>
            </a:r>
            <a:r>
              <a:rPr lang="en-GB" sz="2000" b="1" dirty="0">
                <a:solidFill>
                  <a:schemeClr val="accent1"/>
                </a:solidFill>
              </a:rPr>
              <a:t>at 5.30pm</a:t>
            </a:r>
            <a:endParaRPr lang="de-DE" sz="2000" dirty="0"/>
          </a:p>
          <a:p>
            <a:pPr marL="0" indent="0"/>
            <a:r>
              <a:rPr lang="en-US" sz="2000" b="1" dirty="0" err="1"/>
              <a:t>Link:https</a:t>
            </a:r>
            <a:r>
              <a:rPr lang="en-US" sz="2000" b="1" dirty="0"/>
              <a:t>://uni-frankfurt.zoom-x.de/j/61074730704?pwd=Y1IvOTBzSDRkOEJncndodHJVeGVRUT09</a:t>
            </a:r>
          </a:p>
          <a:p>
            <a:pPr marL="0" indent="0"/>
            <a:endParaRPr lang="en-US" sz="2000" b="1" dirty="0"/>
          </a:p>
          <a:p>
            <a:pPr marL="0" indent="0"/>
            <a:r>
              <a:rPr lang="en-US" sz="2000" b="1" dirty="0" err="1"/>
              <a:t>Ansprechpartner</a:t>
            </a:r>
            <a:r>
              <a:rPr lang="en-US" sz="2000" b="1" dirty="0"/>
              <a:t>? Who is involved in the programme? </a:t>
            </a:r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Mariella Veneziano-Osterrath	        Almut Küppers 	</a:t>
            </a:r>
          </a:p>
          <a:p>
            <a:pPr marL="0" indent="0"/>
            <a:r>
              <a:rPr lang="en-US" sz="1600" dirty="0">
                <a:hlinkClick r:id="rId2"/>
              </a:rPr>
              <a:t>veneziano-osterrath@em.uni-frankfurt.de</a:t>
            </a:r>
            <a:r>
              <a:rPr lang="en-US" sz="1600" dirty="0"/>
              <a:t>   </a:t>
            </a:r>
            <a:r>
              <a:rPr lang="en-US" sz="1600" dirty="0">
                <a:hlinkClick r:id="rId3"/>
              </a:rPr>
              <a:t>a.kueppers@em.uni-frankfurt.de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2BEB3F-08D9-49EF-B61F-64B0AC4A9AB9}" type="slidenum">
              <a:rPr kumimoji="0" lang="de-DE" alt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618F"/>
                </a:solidFill>
                <a:effectLst/>
                <a:uLnTx/>
                <a:uFillTx/>
                <a:latin typeface="Arial Narrow"/>
                <a:cs typeface="Arial"/>
                <a:sym typeface="Arial" panose="020B0604020202020204" pitchFamily="34" charset="0"/>
              </a:rPr>
              <a:pPr marL="0" marR="0" lvl="0" indent="0" algn="r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altLang="de-DE" sz="1000" b="0" i="0" u="none" strike="noStrike" kern="1200" cap="none" spc="0" normalizeH="0" baseline="0" noProof="0" dirty="0">
              <a:ln>
                <a:noFill/>
              </a:ln>
              <a:solidFill>
                <a:srgbClr val="00618F"/>
              </a:solidFill>
              <a:effectLst/>
              <a:uLnTx/>
              <a:uFillTx/>
              <a:latin typeface="Arial Narrow"/>
              <a:cs typeface="Arial"/>
              <a:sym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21FFD56-61EB-4CB8-8117-9A7C90F25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48252"/>
            <a:ext cx="1741895" cy="188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836F627-21A7-40AF-89AF-30988CE8F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48252"/>
            <a:ext cx="1619633" cy="188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19006"/>
      </p:ext>
    </p:extLst>
  </p:cSld>
  <p:clrMapOvr>
    <a:masterClrMapping/>
  </p:clrMapOvr>
</p:sld>
</file>

<file path=ppt/theme/theme1.xml><?xml version="1.0" encoding="utf-8"?>
<a:theme xmlns:a="http://schemas.openxmlformats.org/drawingml/2006/main" name="GU Design">
  <a:themeElements>
    <a:clrScheme name="GU Farben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00618F"/>
      </a:accent1>
      <a:accent2>
        <a:srgbClr val="E4E3DD"/>
      </a:accent2>
      <a:accent3>
        <a:srgbClr val="A5AB52"/>
      </a:accent3>
      <a:accent4>
        <a:srgbClr val="4D4B46"/>
      </a:accent4>
      <a:accent5>
        <a:srgbClr val="B3062C"/>
      </a:accent5>
      <a:accent6>
        <a:srgbClr val="C96215"/>
      </a:accent6>
      <a:hlink>
        <a:srgbClr val="48A9DA"/>
      </a:hlink>
      <a:folHlink>
        <a:srgbClr val="00618F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U Design ohne Goethekopf">
  <a:themeElements>
    <a:clrScheme name="GU Farben 2">
      <a:dk1>
        <a:srgbClr val="00618F"/>
      </a:dk1>
      <a:lt1>
        <a:srgbClr val="FFFFFF"/>
      </a:lt1>
      <a:dk2>
        <a:srgbClr val="4D4B46"/>
      </a:dk2>
      <a:lt2>
        <a:srgbClr val="F8F6F5"/>
      </a:lt2>
      <a:accent1>
        <a:srgbClr val="48A9DA"/>
      </a:accent1>
      <a:accent2>
        <a:srgbClr val="E4E3DD"/>
      </a:accent2>
      <a:accent3>
        <a:srgbClr val="737C45"/>
      </a:accent3>
      <a:accent4>
        <a:srgbClr val="4D4B46"/>
      </a:accent4>
      <a:accent5>
        <a:srgbClr val="E3BA0F"/>
      </a:accent5>
      <a:accent6>
        <a:srgbClr val="F7D926"/>
      </a:accent6>
      <a:hlink>
        <a:srgbClr val="860047"/>
      </a:hlink>
      <a:folHlink>
        <a:srgbClr val="AD3B76"/>
      </a:folHlink>
    </a:clrScheme>
    <a:fontScheme name="Benutzerdefiniert 1">
      <a:majorFont>
        <a:latin typeface="Arial Narrow"/>
        <a:ea typeface="Arial Narrow"/>
        <a:cs typeface="Arial Narrow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004F8F"/>
          </a:solidFill>
          <a:prstDash val="solid"/>
          <a:bevel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rgbClr val="004F8F"/>
            </a:solidFill>
            <a:effectLst/>
            <a:latin typeface="Georgia" panose="02040502050405020303" pitchFamily="18" charset="0"/>
            <a:ea typeface="Georgia" panose="02040502050405020303" pitchFamily="18" charset="0"/>
            <a:cs typeface="Georgia" panose="02040502050405020303" pitchFamily="18" charset="0"/>
            <a:sym typeface="Georgia" panose="02040502050405020303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000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F8F"/>
      </a:accent1>
      <a:accent2>
        <a:srgbClr val="E4E3DD"/>
      </a:accent2>
      <a:accent3>
        <a:srgbClr val="FFFFFF"/>
      </a:accent3>
      <a:accent4>
        <a:srgbClr val="000000"/>
      </a:accent4>
      <a:accent5>
        <a:srgbClr val="AAB2C6"/>
      </a:accent5>
      <a:accent6>
        <a:srgbClr val="CFCEC8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368</Words>
  <Application>Microsoft Office PowerPoint</Application>
  <PresentationFormat>Bildschirmpräsentation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Avenir Roman</vt:lpstr>
      <vt:lpstr>Georgia</vt:lpstr>
      <vt:lpstr>GU Design</vt:lpstr>
      <vt:lpstr>GU Design ohne Goethekopf</vt:lpstr>
      <vt:lpstr>Interested in Becoming a Language Assistant in England? Apply for the TA Programme! </vt:lpstr>
      <vt:lpstr>The Teaching Assistant Programme</vt:lpstr>
      <vt:lpstr>First Impressions</vt:lpstr>
      <vt:lpstr>First Impressions</vt:lpstr>
      <vt:lpstr>The TA Programme – Application &amp; Important Dates </vt:lpstr>
      <vt:lpstr>The TA Programme – Questions &amp; Support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Goethe-Universität</dc:creator>
  <cp:lastModifiedBy>McKenzie, Helena</cp:lastModifiedBy>
  <cp:revision>129</cp:revision>
  <dcterms:modified xsi:type="dcterms:W3CDTF">2023-10-24T11:23:45Z</dcterms:modified>
</cp:coreProperties>
</file>